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608" y="-7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7C86CF42-C053-4BB2-9A7E-76F413335AA1}" type="datetimeFigureOut">
              <a:rPr lang="en-US" smtClean="0"/>
              <a:pPr/>
              <a:t>4/24/2020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742CFFB-4652-44C5-9BEC-E7D0CBA01BE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86CF42-C053-4BB2-9A7E-76F413335AA1}"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42CFFB-4652-44C5-9BEC-E7D0CBA01B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86CF42-C053-4BB2-9A7E-76F413335AA1}"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42CFFB-4652-44C5-9BEC-E7D0CBA01B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86CF42-C053-4BB2-9A7E-76F413335AA1}"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42CFFB-4652-44C5-9BEC-E7D0CBA01B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C86CF42-C053-4BB2-9A7E-76F413335AA1}"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42CFFB-4652-44C5-9BEC-E7D0CBA01BE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86CF42-C053-4BB2-9A7E-76F413335AA1}" type="datetimeFigureOut">
              <a:rPr lang="en-US" smtClean="0"/>
              <a:pPr/>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42CFFB-4652-44C5-9BEC-E7D0CBA01B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7C86CF42-C053-4BB2-9A7E-76F413335AA1}" type="datetimeFigureOut">
              <a:rPr lang="en-US" smtClean="0"/>
              <a:pPr/>
              <a:t>4/24/2020</a:t>
            </a:fld>
            <a:endParaRPr lang="en-US"/>
          </a:p>
        </p:txBody>
      </p:sp>
      <p:sp>
        <p:nvSpPr>
          <p:cNvPr id="27" name="Slide Number Placeholder 26"/>
          <p:cNvSpPr>
            <a:spLocks noGrp="1"/>
          </p:cNvSpPr>
          <p:nvPr>
            <p:ph type="sldNum" sz="quarter" idx="11"/>
          </p:nvPr>
        </p:nvSpPr>
        <p:spPr/>
        <p:txBody>
          <a:bodyPr rtlCol="0"/>
          <a:lstStyle/>
          <a:p>
            <a:fld id="{0742CFFB-4652-44C5-9BEC-E7D0CBA01BEA}"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7C86CF42-C053-4BB2-9A7E-76F413335AA1}" type="datetimeFigureOut">
              <a:rPr lang="en-US" smtClean="0"/>
              <a:pPr/>
              <a:t>4/24/2020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0742CFFB-4652-44C5-9BEC-E7D0CBA01B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6CF42-C053-4BB2-9A7E-76F413335AA1}" type="datetimeFigureOut">
              <a:rPr lang="en-US" smtClean="0"/>
              <a:pPr/>
              <a:t>4/24/2020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42CFFB-4652-44C5-9BEC-E7D0CBA01B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86CF42-C053-4BB2-9A7E-76F413335AA1}" type="datetimeFigureOut">
              <a:rPr lang="en-US" smtClean="0"/>
              <a:pPr/>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42CFFB-4652-44C5-9BEC-E7D0CBA01B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C86CF42-C053-4BB2-9A7E-76F413335AA1}" type="datetimeFigureOut">
              <a:rPr lang="en-US" smtClean="0"/>
              <a:pPr/>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42CFFB-4652-44C5-9BEC-E7D0CBA01BE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C86CF42-C053-4BB2-9A7E-76F413335AA1}" type="datetimeFigureOut">
              <a:rPr lang="en-US" smtClean="0"/>
              <a:pPr/>
              <a:t>4/24/2020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742CFFB-4652-44C5-9BEC-E7D0CBA01BE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health.mo.gov/seniors/hcbs/covid-19-provider-info.php"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Dealing with Staffing Shortages</a:t>
            </a:r>
            <a:br>
              <a:rPr lang="en-US" dirty="0" smtClean="0"/>
            </a:br>
            <a:r>
              <a:rPr lang="en-US" dirty="0" smtClean="0"/>
              <a:t>During COVID-19</a:t>
            </a:r>
            <a:endParaRPr lang="en-US" dirty="0"/>
          </a:p>
        </p:txBody>
      </p:sp>
      <p:sp>
        <p:nvSpPr>
          <p:cNvPr id="3" name="Subtitle 2"/>
          <p:cNvSpPr>
            <a:spLocks noGrp="1"/>
          </p:cNvSpPr>
          <p:nvPr>
            <p:ph type="subTitle" idx="1"/>
          </p:nvPr>
        </p:nvSpPr>
        <p:spPr>
          <a:xfrm>
            <a:off x="762000" y="3886200"/>
            <a:ext cx="7696200" cy="1752600"/>
          </a:xfrm>
        </p:spPr>
        <p:txBody>
          <a:bodyPr>
            <a:normAutofit/>
          </a:bodyPr>
          <a:lstStyle/>
          <a:p>
            <a:r>
              <a:rPr lang="en-US" sz="2000" dirty="0" smtClean="0"/>
              <a:t>Information from:</a:t>
            </a:r>
          </a:p>
          <a:p>
            <a:r>
              <a:rPr lang="en-US" sz="2000" dirty="0" smtClean="0">
                <a:hlinkClick r:id="rId2"/>
              </a:rPr>
              <a:t>https://health.mo.gov/seniors/hcbs/covid-19-provider-info.php</a:t>
            </a:r>
            <a:r>
              <a:rPr lang="en-US" sz="2000" dirty="0" smtClean="0"/>
              <a:t> </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Eligible Caregivers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Flexibility for agency-model providers: Family members (spouse and legal guardian excluded) may be eligible to be hired as an aide to provide care. Family members (absent the exceptions above) will only be allowed to provide services if he/she </a:t>
            </a:r>
            <a:r>
              <a:rPr lang="en-US" b="1" dirty="0" smtClean="0"/>
              <a:t>does not reside in the same residence</a:t>
            </a:r>
            <a:r>
              <a:rPr lang="en-US" dirty="0" smtClean="0"/>
              <a:t> if no other caregiver is available.  A family member is defined in regulation as a parent, sibling, child by blood, adoption or marriage (stepchild), spouse, grandparent or grandchild.   Any family members outside of this definition that live in the home may provide care as an aide.  Any non-related individuals living in the home may provide care as an aide.  Family Care Safety Registry (FCSR) filing is still required (see below for further guidance).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Training/Oversight/Evaluations</a:t>
            </a:r>
            <a:endParaRPr lang="en-US" dirty="0"/>
          </a:p>
        </p:txBody>
      </p:sp>
      <p:sp>
        <p:nvSpPr>
          <p:cNvPr id="3" name="Content Placeholder 2"/>
          <p:cNvSpPr>
            <a:spLocks noGrp="1"/>
          </p:cNvSpPr>
          <p:nvPr>
            <p:ph idx="1"/>
          </p:nvPr>
        </p:nvSpPr>
        <p:spPr/>
        <p:txBody>
          <a:bodyPr>
            <a:normAutofit/>
          </a:bodyPr>
          <a:lstStyle/>
          <a:p>
            <a:pPr>
              <a:buNone/>
            </a:pPr>
            <a:r>
              <a:rPr lang="en-US" dirty="0" smtClean="0"/>
              <a:t>UPDATED</a:t>
            </a:r>
            <a:endParaRPr lang="en-US" dirty="0" smtClean="0"/>
          </a:p>
          <a:p>
            <a:r>
              <a:rPr lang="en-US" dirty="0" smtClean="0"/>
              <a:t>All training and annual oversight visit requirements will be suspended. </a:t>
            </a:r>
          </a:p>
          <a:p>
            <a:r>
              <a:rPr lang="en-US" dirty="0" smtClean="0"/>
              <a:t>Providers are expected to train each individual on the person-specific needs of each participant they will begin serving via telephone or other means. </a:t>
            </a:r>
          </a:p>
          <a:p>
            <a:r>
              <a:rPr lang="en-US" dirty="0" smtClean="0"/>
              <a:t>Employee evaluations have also been suspended.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Family Care Safety Registry (FCSR)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state will waive the requirement for the FCSR background check to be returned prior to the start of the individual providing care as it is anticipated there may be a delay in background check processing. </a:t>
            </a:r>
          </a:p>
          <a:p>
            <a:r>
              <a:rPr lang="en-US" dirty="0" smtClean="0"/>
              <a:t>The provider shall file the FCSR request prior to the aide providing care, and the aide/attendant may begin providing care immediately. </a:t>
            </a:r>
          </a:p>
          <a:p>
            <a:r>
              <a:rPr lang="en-US" dirty="0" smtClean="0"/>
              <a:t>If a potential aide/attendant requires a Good Cause Waiver, the state will waive the requirement for the waiver to be returned prior to the individual providing care. </a:t>
            </a:r>
          </a:p>
          <a:p>
            <a:r>
              <a:rPr lang="en-US" dirty="0" smtClean="0"/>
              <a:t>Providers shall only make this exception for crimes that are typically waived with the Good Cause Waiver.</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normAutofit fontScale="90000"/>
          </a:bodyPr>
          <a:lstStyle/>
          <a:p>
            <a:r>
              <a:rPr lang="en-US" dirty="0" smtClean="0"/>
              <a:t>Agency Case Example – </a:t>
            </a:r>
            <a:br>
              <a:rPr lang="en-US" dirty="0" smtClean="0"/>
            </a:br>
            <a:r>
              <a:rPr lang="en-US" dirty="0" smtClean="0"/>
              <a:t>The situation</a:t>
            </a:r>
            <a:endParaRPr lang="en-US" dirty="0"/>
          </a:p>
        </p:txBody>
      </p:sp>
      <p:sp>
        <p:nvSpPr>
          <p:cNvPr id="3" name="Content Placeholder 2"/>
          <p:cNvSpPr>
            <a:spLocks noGrp="1"/>
          </p:cNvSpPr>
          <p:nvPr>
            <p:ph idx="1"/>
          </p:nvPr>
        </p:nvSpPr>
        <p:spPr/>
        <p:txBody>
          <a:bodyPr>
            <a:normAutofit/>
          </a:bodyPr>
          <a:lstStyle/>
          <a:p>
            <a:r>
              <a:rPr lang="en-US" dirty="0" smtClean="0"/>
              <a:t>Female 79 y/o client diagnosed with Parkinson’s and numerous other health concerns</a:t>
            </a:r>
          </a:p>
          <a:p>
            <a:r>
              <a:rPr lang="en-US" dirty="0" smtClean="0"/>
              <a:t>In-Home Aide quit with no notice</a:t>
            </a:r>
          </a:p>
          <a:p>
            <a:r>
              <a:rPr lang="en-US" dirty="0" smtClean="0"/>
              <a:t>Fear </a:t>
            </a:r>
            <a:r>
              <a:rPr lang="en-US" dirty="0" smtClean="0"/>
              <a:t>of contracting COVID-19 from In-Home Caregivers</a:t>
            </a:r>
          </a:p>
          <a:p>
            <a:r>
              <a:rPr lang="en-US" dirty="0" smtClean="0"/>
              <a:t>Back-up plan included a cousin who runs a day-care facility that is now closed temporarily</a:t>
            </a:r>
          </a:p>
          <a:p>
            <a:r>
              <a:rPr lang="en-US" dirty="0" smtClean="0"/>
              <a:t>Cousin applied to be In-Home Aide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143000"/>
          </a:xfrm>
        </p:spPr>
        <p:txBody>
          <a:bodyPr>
            <a:normAutofit fontScale="90000"/>
          </a:bodyPr>
          <a:lstStyle/>
          <a:p>
            <a:r>
              <a:rPr lang="en-US" dirty="0" smtClean="0"/>
              <a:t>Agency Case Example – </a:t>
            </a:r>
            <a:br>
              <a:rPr lang="en-US" dirty="0" smtClean="0"/>
            </a:br>
            <a:r>
              <a:rPr lang="en-US" dirty="0" smtClean="0"/>
              <a:t>The Hiring Process</a:t>
            </a:r>
            <a:endParaRPr lang="en-US" dirty="0"/>
          </a:p>
        </p:txBody>
      </p:sp>
      <p:sp>
        <p:nvSpPr>
          <p:cNvPr id="3" name="Content Placeholder 2"/>
          <p:cNvSpPr>
            <a:spLocks noGrp="1"/>
          </p:cNvSpPr>
          <p:nvPr>
            <p:ph idx="1"/>
          </p:nvPr>
        </p:nvSpPr>
        <p:spPr/>
        <p:txBody>
          <a:bodyPr>
            <a:normAutofit/>
          </a:bodyPr>
          <a:lstStyle/>
          <a:p>
            <a:r>
              <a:rPr lang="en-US" dirty="0" smtClean="0"/>
              <a:t>Application completed</a:t>
            </a:r>
          </a:p>
          <a:p>
            <a:r>
              <a:rPr lang="en-US" dirty="0" smtClean="0"/>
              <a:t>FCSR completed</a:t>
            </a:r>
          </a:p>
          <a:p>
            <a:r>
              <a:rPr lang="en-US" dirty="0" smtClean="0"/>
              <a:t>No in-person interview, as usually completed</a:t>
            </a:r>
          </a:p>
          <a:p>
            <a:r>
              <a:rPr lang="en-US" dirty="0" smtClean="0"/>
              <a:t>No reference checks, as usually completed</a:t>
            </a:r>
          </a:p>
          <a:p>
            <a:r>
              <a:rPr lang="en-US" dirty="0" smtClean="0"/>
              <a:t>W-4, I-9, direct deposit forms completed</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143000"/>
          </a:xfrm>
        </p:spPr>
        <p:txBody>
          <a:bodyPr>
            <a:normAutofit fontScale="90000"/>
          </a:bodyPr>
          <a:lstStyle/>
          <a:p>
            <a:r>
              <a:rPr lang="en-US" dirty="0" smtClean="0"/>
              <a:t>Agency Case Example – </a:t>
            </a:r>
            <a:br>
              <a:rPr lang="en-US" dirty="0" smtClean="0"/>
            </a:br>
            <a:r>
              <a:rPr lang="en-US" dirty="0" smtClean="0"/>
              <a:t>Training</a:t>
            </a:r>
            <a:endParaRPr lang="en-US" dirty="0"/>
          </a:p>
        </p:txBody>
      </p:sp>
      <p:sp>
        <p:nvSpPr>
          <p:cNvPr id="3" name="Content Placeholder 2"/>
          <p:cNvSpPr>
            <a:spLocks noGrp="1"/>
          </p:cNvSpPr>
          <p:nvPr>
            <p:ph idx="1"/>
          </p:nvPr>
        </p:nvSpPr>
        <p:spPr/>
        <p:txBody>
          <a:bodyPr>
            <a:normAutofit/>
          </a:bodyPr>
          <a:lstStyle/>
          <a:p>
            <a:r>
              <a:rPr lang="en-US" dirty="0" smtClean="0"/>
              <a:t>Most training waived</a:t>
            </a:r>
          </a:p>
          <a:p>
            <a:pPr lvl="1"/>
            <a:r>
              <a:rPr lang="en-US" dirty="0" smtClean="0"/>
              <a:t>Exceptions: EVV, brief overview of program, client rights and responsibilities, code of ethics, progress notes, sign-in log, mileage/travel time form, etc.</a:t>
            </a:r>
          </a:p>
          <a:p>
            <a:r>
              <a:rPr lang="en-US" dirty="0" smtClean="0"/>
              <a:t>Documented all training waived and explanation (COVID-19 emergency)</a:t>
            </a:r>
          </a:p>
          <a:p>
            <a:r>
              <a:rPr lang="en-US" dirty="0" smtClean="0"/>
              <a:t>Was able to start working for her cousin the very next day.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143000"/>
          </a:xfrm>
        </p:spPr>
        <p:txBody>
          <a:bodyPr>
            <a:normAutofit/>
          </a:bodyPr>
          <a:lstStyle/>
          <a:p>
            <a:r>
              <a:rPr lang="en-US" dirty="0" smtClean="0"/>
              <a:t>Suggestions</a:t>
            </a:r>
            <a:endParaRPr lang="en-US" dirty="0"/>
          </a:p>
        </p:txBody>
      </p:sp>
      <p:sp>
        <p:nvSpPr>
          <p:cNvPr id="3" name="Content Placeholder 2"/>
          <p:cNvSpPr>
            <a:spLocks noGrp="1"/>
          </p:cNvSpPr>
          <p:nvPr>
            <p:ph idx="1"/>
          </p:nvPr>
        </p:nvSpPr>
        <p:spPr/>
        <p:txBody>
          <a:bodyPr>
            <a:normAutofit/>
          </a:bodyPr>
          <a:lstStyle/>
          <a:p>
            <a:r>
              <a:rPr lang="en-US" dirty="0" smtClean="0"/>
              <a:t>Make sure both the client and the staff member know that this is a temporary solution due to COVID-19 (this is NOT the intent of the In-Home program!)</a:t>
            </a:r>
          </a:p>
          <a:p>
            <a:r>
              <a:rPr lang="en-US" dirty="0" smtClean="0"/>
              <a:t>Don’t hire family members “just because you can right now.”  </a:t>
            </a:r>
          </a:p>
          <a:p>
            <a:r>
              <a:rPr lang="en-US" dirty="0" smtClean="0"/>
              <a:t>If this is successful for them and they are able to self-direct, perhaps they can change to CDS in the future.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74</TotalTime>
  <Words>420</Words>
  <Application>Microsoft Office PowerPoint</Application>
  <PresentationFormat>On-screen Show (4:3)</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Urban</vt:lpstr>
      <vt:lpstr>Dealing with Staffing Shortages During COVID-19</vt:lpstr>
      <vt:lpstr>Eligible Caregivers</vt:lpstr>
      <vt:lpstr>Training/Oversight/Evaluations</vt:lpstr>
      <vt:lpstr>Family Care Safety Registry (FCSR)</vt:lpstr>
      <vt:lpstr>Agency Case Example –  The situation</vt:lpstr>
      <vt:lpstr>Agency Case Example –  The Hiring Process</vt:lpstr>
      <vt:lpstr>Agency Case Example –  Training</vt:lpstr>
      <vt:lpstr>Suggestions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Staffing Shortages During COVID-19</dc:title>
  <dc:creator>afisher</dc:creator>
  <cp:lastModifiedBy>afisher</cp:lastModifiedBy>
  <cp:revision>4</cp:revision>
  <dcterms:created xsi:type="dcterms:W3CDTF">2020-03-31T20:02:41Z</dcterms:created>
  <dcterms:modified xsi:type="dcterms:W3CDTF">2020-04-24T17:42:31Z</dcterms:modified>
</cp:coreProperties>
</file>